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_rels/presentation.xml.rels" ContentType="application/vnd.openxmlformats-package.relationships+xml"/>
  <Override PartName="/ppt/media/image10.png" ContentType="image/png"/>
  <Override PartName="/ppt/media/image6.jpeg" ContentType="image/jpeg"/>
  <Override PartName="/ppt/media/image1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17.png" ContentType="image/png"/>
  <Override PartName="/ppt/media/image11.png" ContentType="image/png"/>
  <Override PartName="/ppt/media/image7.png" ContentType="image/png"/>
  <Override PartName="/ppt/media/image16.png" ContentType="image/png"/>
  <Override PartName="/ppt/media/image13.png" ContentType="image/png"/>
  <Override PartName="/ppt/media/image4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15.png" ContentType="image/png"/>
  <Override PartName="/ppt/media/image2.jpeg" ContentType="image/jpeg"/>
  <Override PartName="/ppt/media/image5.png" ContentType="image/png"/>
  <Override PartName="/ppt/media/image14.png" ContentType="image/png"/>
  <Override PartName="/ppt/media/image9.png" ContentType="image/png"/>
  <Override PartName="/ppt/media/image20.png" ContentType="image/png"/>
  <Override PartName="/ppt/media/image1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99FE8AB-A305-46B5-8618-C6826221389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20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EA440BC-5FCC-4DC8-B92C-A09015A3E85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2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356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0084245-533C-40E6-9D67-BF2EC868C810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74160"/>
            <a:ext cx="907020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356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667C827-85A3-477E-8CDF-9AD7CB333C9E}" type="slidenum"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&lt;номер&gt;</a:t>
            </a:fld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6840" cy="389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200" cy="575784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340000" y="1620000"/>
            <a:ext cx="5758560" cy="1855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Золотое правило механики для простых механизмов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4428000" y="4500000"/>
            <a:ext cx="5470560" cy="765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333333"/>
                </a:solidFill>
                <a:latin typeface="Times New Roman"/>
              </a:rPr>
              <a:t>Выполнил: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333333"/>
                </a:solidFill>
                <a:latin typeface="Times New Roman"/>
              </a:rPr>
              <a:t>студент 151 группы факультета КниИТ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600" spc="-1" strike="noStrike">
                <a:solidFill>
                  <a:srgbClr val="333333"/>
                </a:solidFill>
                <a:latin typeface="Times New Roman"/>
              </a:rPr>
              <a:t>Мартиросян Артём</a:t>
            </a:r>
            <a:endParaRPr b="0" lang="ru-RU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56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340000" y="74160"/>
            <a:ext cx="7234200" cy="1249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Ворот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2512440" y="1260000"/>
            <a:ext cx="2351160" cy="413892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5220000" y="3917520"/>
            <a:ext cx="4498920" cy="94140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56" name=""/>
              <p:cNvSpPr txBox="1"/>
              <p:nvPr/>
            </p:nvSpPr>
            <p:spPr>
              <a:xfrm>
                <a:off x="6660000" y="1800000"/>
                <a:ext cx="1440000" cy="108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F</m:t>
                        </m:r>
                        <m:r>
                          <m:t xml:space="preserve">₁</m:t>
                        </m:r>
                      </m:num>
                      <m:den>
                        <m:r>
                          <m:t xml:space="preserve">F</m:t>
                        </m:r>
                        <m:r>
                          <m:t xml:space="preserve">₂</m:t>
                        </m:r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R</m:t>
                        </m:r>
                      </m:num>
                      <m:den>
                        <m:r>
                          <m:t xml:space="preserve">r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360" y="360"/>
            <a:ext cx="10078560" cy="5668560"/>
          </a:xfrm>
          <a:prstGeom prst="rect">
            <a:avLst/>
          </a:prstGeom>
          <a:ln w="0">
            <a:noFill/>
          </a:ln>
        </p:spPr>
      </p:pic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504000" y="80280"/>
            <a:ext cx="7234920" cy="1236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Винт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930240" y="1265400"/>
            <a:ext cx="6268680" cy="1433520"/>
          </a:xfrm>
          <a:prstGeom prst="rect">
            <a:avLst/>
          </a:prstGeom>
          <a:ln w="0">
            <a:noFill/>
          </a:ln>
        </p:spPr>
      </p:pic>
      <p:pic>
        <p:nvPicPr>
          <p:cNvPr id="60" name="" descr=""/>
          <p:cNvPicPr/>
          <p:nvPr/>
        </p:nvPicPr>
        <p:blipFill>
          <a:blip r:embed="rId3"/>
          <a:stretch/>
        </p:blipFill>
        <p:spPr>
          <a:xfrm>
            <a:off x="2160000" y="2967840"/>
            <a:ext cx="3958920" cy="2071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080" y="1080"/>
            <a:ext cx="10078560" cy="5668560"/>
          </a:xfrm>
          <a:prstGeom prst="rect">
            <a:avLst/>
          </a:prstGeom>
          <a:ln w="0"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2297160" y="540000"/>
            <a:ext cx="2741760" cy="1903680"/>
          </a:xfrm>
          <a:prstGeom prst="rect">
            <a:avLst/>
          </a:prstGeom>
          <a:ln w="0">
            <a:noFill/>
          </a:ln>
        </p:spPr>
      </p:pic>
      <p:pic>
        <p:nvPicPr>
          <p:cNvPr id="63" name="" descr=""/>
          <p:cNvPicPr/>
          <p:nvPr/>
        </p:nvPicPr>
        <p:blipFill>
          <a:blip r:embed="rId3"/>
          <a:stretch/>
        </p:blipFill>
        <p:spPr>
          <a:xfrm>
            <a:off x="4868280" y="188280"/>
            <a:ext cx="2330640" cy="2330640"/>
          </a:xfrm>
          <a:prstGeom prst="rect">
            <a:avLst/>
          </a:prstGeom>
          <a:ln w="0">
            <a:noFill/>
          </a:ln>
        </p:spPr>
      </p:pic>
      <p:pic>
        <p:nvPicPr>
          <p:cNvPr id="64" name="" descr=""/>
          <p:cNvPicPr/>
          <p:nvPr/>
        </p:nvPicPr>
        <p:blipFill>
          <a:blip r:embed="rId4"/>
          <a:stretch/>
        </p:blipFill>
        <p:spPr>
          <a:xfrm>
            <a:off x="2880000" y="2716200"/>
            <a:ext cx="3957840" cy="2142720"/>
          </a:xfrm>
          <a:prstGeom prst="rect">
            <a:avLst/>
          </a:prstGeom>
          <a:ln w="0">
            <a:noFill/>
          </a:ln>
        </p:spPr>
      </p:pic>
      <p:pic>
        <p:nvPicPr>
          <p:cNvPr id="65" name="" descr=""/>
          <p:cNvPicPr/>
          <p:nvPr/>
        </p:nvPicPr>
        <p:blipFill>
          <a:blip r:embed="rId5"/>
          <a:stretch/>
        </p:blipFill>
        <p:spPr>
          <a:xfrm>
            <a:off x="7673040" y="720000"/>
            <a:ext cx="1865880" cy="1734840"/>
          </a:xfrm>
          <a:prstGeom prst="rect">
            <a:avLst/>
          </a:prstGeom>
          <a:ln w="0">
            <a:noFill/>
          </a:ln>
        </p:spPr>
      </p:pic>
      <p:pic>
        <p:nvPicPr>
          <p:cNvPr id="66" name="" descr=""/>
          <p:cNvPicPr/>
          <p:nvPr/>
        </p:nvPicPr>
        <p:blipFill>
          <a:blip r:embed="rId6"/>
          <a:stretch/>
        </p:blipFill>
        <p:spPr>
          <a:xfrm>
            <a:off x="7380000" y="2520000"/>
            <a:ext cx="1955520" cy="233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200" cy="5757840"/>
          </a:xfrm>
          <a:prstGeom prst="rect">
            <a:avLst/>
          </a:prstGeom>
          <a:ln w="0">
            <a:noFill/>
          </a:ln>
        </p:spPr>
      </p:pic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720000" y="2002320"/>
            <a:ext cx="9070200" cy="123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Спасибо за внимание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5668560"/>
          </a:xfrm>
          <a:prstGeom prst="rect">
            <a:avLst/>
          </a:prstGeom>
          <a:ln w="0">
            <a:noFill/>
          </a:ln>
        </p:spPr>
      </p:pic>
      <p:pic>
        <p:nvPicPr>
          <p:cNvPr id="18" name="" descr=""/>
          <p:cNvPicPr/>
          <p:nvPr/>
        </p:nvPicPr>
        <p:blipFill>
          <a:blip r:embed="rId2"/>
          <a:stretch/>
        </p:blipFill>
        <p:spPr>
          <a:xfrm>
            <a:off x="3060000" y="900000"/>
            <a:ext cx="6118560" cy="3750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566856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80000" y="226080"/>
            <a:ext cx="809856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Герон и его трактат «Механика»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" name="" descr=""/>
          <p:cNvPicPr/>
          <p:nvPr/>
        </p:nvPicPr>
        <p:blipFill>
          <a:blip r:embed="rId2"/>
          <a:stretch/>
        </p:blipFill>
        <p:spPr>
          <a:xfrm>
            <a:off x="2340000" y="1620000"/>
            <a:ext cx="3808080" cy="305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" descr=""/>
          <p:cNvPicPr/>
          <p:nvPr/>
        </p:nvPicPr>
        <p:blipFill>
          <a:blip r:embed="rId1"/>
          <a:stretch/>
        </p:blipFill>
        <p:spPr>
          <a:xfrm>
            <a:off x="9720" y="0"/>
            <a:ext cx="10078560" cy="5668560"/>
          </a:xfrm>
          <a:prstGeom prst="rect">
            <a:avLst/>
          </a:prstGeom>
          <a:ln w="0">
            <a:noFill/>
          </a:ln>
        </p:spPr>
      </p:pic>
      <p:sp>
        <p:nvSpPr>
          <p:cNvPr id="23" name="PlaceHolder 1"/>
          <p:cNvSpPr>
            <a:spLocks noGrp="1"/>
          </p:cNvSpPr>
          <p:nvPr>
            <p:ph/>
          </p:nvPr>
        </p:nvSpPr>
        <p:spPr>
          <a:xfrm>
            <a:off x="2340000" y="720000"/>
            <a:ext cx="7378920" cy="4498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 algn="just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Общий вид математического выражения «золотого правила механики»: 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indent="0" algn="just">
              <a:lnSpc>
                <a:spcPct val="100000"/>
              </a:lnSpc>
              <a:spcBef>
                <a:spcPts val="1417"/>
              </a:spcBef>
              <a:buNone/>
              <a:tabLst>
                <a:tab algn="l" pos="0"/>
              </a:tabLst>
            </a:pPr>
            <a:r>
              <a:rPr b="0" lang="ru-RU" sz="32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Коэффициент полезного действия (КПД) механизма: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4" name=""/>
              <p:cNvSpPr txBox="1"/>
              <p:nvPr/>
            </p:nvSpPr>
            <p:spPr>
              <a:xfrm>
                <a:off x="2880000" y="1990800"/>
                <a:ext cx="2700000" cy="54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F</m:t>
                    </m:r>
                    <m:r>
                      <m:t xml:space="preserve">₁</m:t>
                    </m:r>
                    <m:r>
                      <m:t xml:space="preserve">⋅</m:t>
                    </m:r>
                    <m:r>
                      <m:t xml:space="preserve">S</m:t>
                    </m:r>
                    <m:r>
                      <m:t xml:space="preserve">₁</m:t>
                    </m:r>
                    <m:r>
                      <m:t xml:space="preserve">=</m:t>
                    </m:r>
                    <m:r>
                      <m:t xml:space="preserve">F</m:t>
                    </m:r>
                    <m:r>
                      <m:t xml:space="preserve">₂</m:t>
                    </m:r>
                    <m:r>
                      <m:t xml:space="preserve">⋅</m:t>
                    </m:r>
                    <m:r>
                      <m:t xml:space="preserve">S</m:t>
                    </m:r>
                    <m:r>
                      <m:t xml:space="preserve">₂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25" name=""/>
              <p:cNvSpPr txBox="1"/>
              <p:nvPr/>
            </p:nvSpPr>
            <p:spPr>
              <a:xfrm>
                <a:off x="2880000" y="3780000"/>
                <a:ext cx="1296000" cy="108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η</m:t>
                    </m:r>
                    <m:r>
                      <m:t xml:space="preserve">=</m:t>
                    </m:r>
                    <m:f>
                      <m:num>
                        <m:r>
                          <m:t xml:space="preserve">A</m:t>
                        </m:r>
                        <m:r>
                          <m:t xml:space="preserve">₁</m:t>
                        </m:r>
                      </m:num>
                      <m:den>
                        <m:r>
                          <m:t xml:space="preserve">A</m:t>
                        </m:r>
                        <m:r>
                          <m:t xml:space="preserve">₂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5668560"/>
          </a:xfrm>
          <a:prstGeom prst="rect">
            <a:avLst/>
          </a:prstGeom>
          <a:ln w="0">
            <a:noFill/>
          </a:ln>
        </p:spPr>
      </p:pic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80000" y="313560"/>
            <a:ext cx="7908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Простейшие механизмы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" name="" descr=""/>
          <p:cNvPicPr/>
          <p:nvPr/>
        </p:nvPicPr>
        <p:blipFill>
          <a:blip r:embed="rId2"/>
          <a:stretch/>
        </p:blipFill>
        <p:spPr>
          <a:xfrm>
            <a:off x="1980000" y="1440000"/>
            <a:ext cx="4138560" cy="377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5668560"/>
          </a:xfrm>
          <a:prstGeom prst="rect">
            <a:avLst/>
          </a:prstGeom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2340000" y="226080"/>
            <a:ext cx="7234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Рычаг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" name="" descr=""/>
          <p:cNvPicPr/>
          <p:nvPr/>
        </p:nvPicPr>
        <p:blipFill>
          <a:blip r:embed="rId2"/>
          <a:stretch/>
        </p:blipFill>
        <p:spPr>
          <a:xfrm>
            <a:off x="2160000" y="1080000"/>
            <a:ext cx="4138560" cy="2338560"/>
          </a:xfrm>
          <a:prstGeom prst="rect">
            <a:avLst/>
          </a:prstGeom>
          <a:ln w="0">
            <a:noFill/>
          </a:ln>
        </p:spPr>
      </p:pic>
      <p:pic>
        <p:nvPicPr>
          <p:cNvPr id="32" name="" descr=""/>
          <p:cNvPicPr/>
          <p:nvPr/>
        </p:nvPicPr>
        <p:blipFill>
          <a:blip r:embed="rId3"/>
          <a:stretch/>
        </p:blipFill>
        <p:spPr>
          <a:xfrm>
            <a:off x="6660000" y="3600000"/>
            <a:ext cx="3218760" cy="1341360"/>
          </a:xfrm>
          <a:prstGeom prst="rect">
            <a:avLst/>
          </a:prstGeom>
          <a:ln w="0">
            <a:noFill/>
          </a:ln>
        </p:spPr>
      </p:pic>
      <p:pic>
        <p:nvPicPr>
          <p:cNvPr id="33" name="" descr=""/>
          <p:cNvPicPr/>
          <p:nvPr/>
        </p:nvPicPr>
        <p:blipFill>
          <a:blip r:embed="rId4"/>
          <a:stretch/>
        </p:blipFill>
        <p:spPr>
          <a:xfrm>
            <a:off x="2340000" y="3420000"/>
            <a:ext cx="1798560" cy="2036520"/>
          </a:xfrm>
          <a:prstGeom prst="rect">
            <a:avLst/>
          </a:prstGeom>
          <a:ln w="0">
            <a:noFill/>
          </a:ln>
        </p:spPr>
      </p:pic>
      <p:pic>
        <p:nvPicPr>
          <p:cNvPr id="34" name="" descr=""/>
          <p:cNvPicPr/>
          <p:nvPr/>
        </p:nvPicPr>
        <p:blipFill>
          <a:blip r:embed="rId5"/>
          <a:stretch/>
        </p:blipFill>
        <p:spPr>
          <a:xfrm>
            <a:off x="4455360" y="3420000"/>
            <a:ext cx="2203200" cy="179856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35" name=""/>
              <p:cNvSpPr txBox="1"/>
              <p:nvPr/>
            </p:nvSpPr>
            <p:spPr>
              <a:xfrm>
                <a:off x="7200000" y="1800000"/>
                <a:ext cx="1440000" cy="108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F</m:t>
                        </m:r>
                        <m:r>
                          <m:t xml:space="preserve">₁</m:t>
                        </m:r>
                      </m:num>
                      <m:den>
                        <m:r>
                          <m:t xml:space="preserve">F</m:t>
                        </m:r>
                        <m:r>
                          <m:t xml:space="preserve">₂</m:t>
                        </m:r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l</m:t>
                        </m:r>
                        <m:r>
                          <m:t xml:space="preserve">₂</m:t>
                        </m:r>
                      </m:num>
                      <m:den>
                        <m:r>
                          <m:t xml:space="preserve">l</m:t>
                        </m:r>
                        <m:r>
                          <m:t xml:space="preserve">₁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0" y="1800"/>
            <a:ext cx="10078560" cy="5668560"/>
          </a:xfrm>
          <a:prstGeom prst="rect">
            <a:avLst/>
          </a:prstGeom>
          <a:ln w="0">
            <a:noFill/>
          </a:ln>
        </p:spPr>
      </p:pic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180000" y="313560"/>
            <a:ext cx="7908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Наклонная плоскость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180000" y="1440000"/>
            <a:ext cx="4160160" cy="2981160"/>
          </a:xfrm>
          <a:prstGeom prst="rect">
            <a:avLst/>
          </a:prstGeom>
          <a:ln w="0"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4500000" y="1800000"/>
            <a:ext cx="3438000" cy="241128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40" name=""/>
              <p:cNvSpPr txBox="1"/>
              <p:nvPr/>
            </p:nvSpPr>
            <p:spPr>
              <a:xfrm>
                <a:off x="720000" y="4644000"/>
                <a:ext cx="2700000" cy="576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m</m:t>
                    </m:r>
                    <m:r>
                      <m:t xml:space="preserve">⋅</m:t>
                    </m:r>
                    <m:acc>
                      <m:accPr>
                        <m:chr m:val="⃗"/>
                      </m:accPr>
                      <m:e>
                        <m:r>
                          <m:t xml:space="preserve">g</m:t>
                        </m:r>
                      </m:e>
                    </m:acc>
                    <m:r>
                      <m:t xml:space="preserve">+</m:t>
                    </m:r>
                    <m:acc>
                      <m:accPr>
                        <m:chr m:val="⃗"/>
                      </m:accPr>
                      <m:e>
                        <m:r>
                          <m:t xml:space="preserve">N</m:t>
                        </m:r>
                      </m:e>
                    </m:acc>
                    <m:r>
                      <m:t xml:space="preserve">+</m:t>
                    </m:r>
                    <m:acc>
                      <m:accPr>
                        <m:chr m:val="⃗"/>
                      </m:accPr>
                      <m:e>
                        <m:r>
                          <m:t xml:space="preserve">F</m:t>
                        </m:r>
                      </m:e>
                    </m:acc>
                    <m:r>
                      <m:t xml:space="preserve">=</m:t>
                    </m:r>
                    <m:acc>
                      <m:accPr>
                        <m:chr m:val="⃗"/>
                      </m:accPr>
                      <m:e>
                        <m:r>
                          <m:t xml:space="preserve">0</m:t>
                        </m:r>
                      </m:e>
                    </m:acc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1" name=""/>
              <p:cNvSpPr txBox="1"/>
              <p:nvPr/>
            </p:nvSpPr>
            <p:spPr>
              <a:xfrm>
                <a:off x="5220000" y="4320000"/>
                <a:ext cx="1620000" cy="108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F</m:t>
                        </m:r>
                      </m:num>
                      <m:den>
                        <m:r>
                          <m:t xml:space="preserve">m</m:t>
                        </m:r>
                        <m:r>
                          <m:t xml:space="preserve">⋅</m:t>
                        </m:r>
                        <m:r>
                          <m:t xml:space="preserve">g</m:t>
                        </m:r>
                      </m:den>
                    </m:f>
                    <m:r>
                      <m:t xml:space="preserve">=</m:t>
                    </m:r>
                    <m:f>
                      <m:num>
                        <m:r>
                          <m:t xml:space="preserve">h</m:t>
                        </m:r>
                      </m:num>
                      <m:den>
                        <m:r>
                          <m:t xml:space="preserve">l</m:t>
                        </m:r>
                      </m:den>
                    </m:f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5668560"/>
          </a:xfrm>
          <a:prstGeom prst="rect">
            <a:avLst/>
          </a:prstGeom>
          <a:ln w="0"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2340000" y="226080"/>
            <a:ext cx="723420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Блоки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3115440" y="1264680"/>
            <a:ext cx="2525040" cy="3234240"/>
          </a:xfrm>
          <a:prstGeom prst="rect">
            <a:avLst/>
          </a:prstGeom>
          <a:ln w="0"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6660000" y="1260000"/>
            <a:ext cx="2075040" cy="3268440"/>
          </a:xfrm>
          <a:prstGeom prst="rect">
            <a:avLst/>
          </a:prstGeom>
          <a:ln w="0">
            <a:noFill/>
          </a:ln>
        </p:spPr>
      </p:pic>
      <mc:AlternateContent>
        <mc:Choice xmlns:a14="http://schemas.microsoft.com/office/drawing/2010/main" Requires="a14">
          <p:sp>
            <p:nvSpPr>
              <p:cNvPr id="46" name=""/>
              <p:cNvSpPr txBox="1"/>
              <p:nvPr/>
            </p:nvSpPr>
            <p:spPr>
              <a:xfrm>
                <a:off x="3240000" y="4680000"/>
                <a:ext cx="2160000" cy="54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OA</m:t>
                    </m:r>
                    <m:r>
                      <m:t xml:space="preserve">=</m:t>
                    </m:r>
                    <m:r>
                      <m:t xml:space="preserve">OB</m:t>
                    </m:r>
                    <m:r>
                      <m:t xml:space="preserve">=</m:t>
                    </m:r>
                    <m:r>
                      <m:t xml:space="preserve">r</m:t>
                    </m:r>
                  </m:oMath>
                </a14:m>
              </a:p>
            </p:txBody>
          </p:sp>
        </mc:Choice>
        <mc:Fallback/>
      </mc:AlternateContent>
      <mc:AlternateContent>
        <mc:Choice xmlns:a14="http://schemas.microsoft.com/office/drawing/2010/main" Requires="a14">
          <p:sp>
            <p:nvSpPr>
              <p:cNvPr id="47" name=""/>
              <p:cNvSpPr txBox="1"/>
              <p:nvPr/>
            </p:nvSpPr>
            <p:spPr>
              <a:xfrm>
                <a:off x="6480000" y="4680000"/>
                <a:ext cx="2700000" cy="54000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OA</m:t>
                    </m:r>
                    <m:r>
                      <m:t xml:space="preserve">=</m:t>
                    </m:r>
                    <m:r>
                      <m:t xml:space="preserve">r</m:t>
                    </m:r>
                    <m:r>
                      <m:t xml:space="preserve">,</m:t>
                    </m:r>
                    <m:r>
                      <m:t xml:space="preserve">AB</m:t>
                    </m:r>
                    <m:r>
                      <m:t xml:space="preserve">=</m:t>
                    </m:r>
                    <m:r>
                      <m:t xml:space="preserve">d</m:t>
                    </m:r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5668560"/>
          </a:xfrm>
          <a:prstGeom prst="rect">
            <a:avLst/>
          </a:prstGeom>
          <a:ln w="0">
            <a:noFill/>
          </a:ln>
        </p:spPr>
      </p:pic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80000" y="313560"/>
            <a:ext cx="7908840" cy="94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pc="-1" strike="noStrike">
                <a:solidFill>
                  <a:srgbClr val="000000"/>
                </a:solidFill>
                <a:latin typeface="Times New Roman"/>
              </a:rPr>
              <a:t>Система блоков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1080000" y="1440000"/>
            <a:ext cx="1065240" cy="3598920"/>
          </a:xfrm>
          <a:prstGeom prst="rect">
            <a:avLst/>
          </a:prstGeom>
          <a:ln w="0">
            <a:noFill/>
          </a:ln>
        </p:spPr>
      </p:pic>
      <p:pic>
        <p:nvPicPr>
          <p:cNvPr id="51" name="" descr=""/>
          <p:cNvPicPr/>
          <p:nvPr/>
        </p:nvPicPr>
        <p:blipFill>
          <a:blip r:embed="rId3"/>
          <a:stretch/>
        </p:blipFill>
        <p:spPr>
          <a:xfrm>
            <a:off x="2880000" y="1800000"/>
            <a:ext cx="4678920" cy="271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2025-05-20T00:13:22Z</dcterms:created>
  <dc:creator/>
  <dc:description/>
  <dc:language>ru-RU</dc:language>
  <cp:lastModifiedBy/>
  <cp:lastPrinted>2025-05-20T15:08:30Z</cp:lastPrinted>
  <dcterms:modified xsi:type="dcterms:W3CDTF">2025-05-20T21:06:44Z</dcterms:modified>
  <cp:revision>18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